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7"/>
  </p:notesMasterIdLst>
  <p:sldIdLst>
    <p:sldId id="256" r:id="rId2"/>
    <p:sldId id="263" r:id="rId3"/>
    <p:sldId id="280" r:id="rId4"/>
    <p:sldId id="268" r:id="rId5"/>
    <p:sldId id="257" r:id="rId6"/>
    <p:sldId id="269" r:id="rId7"/>
    <p:sldId id="259" r:id="rId8"/>
    <p:sldId id="267" r:id="rId9"/>
    <p:sldId id="290" r:id="rId10"/>
    <p:sldId id="293" r:id="rId11"/>
    <p:sldId id="291" r:id="rId12"/>
    <p:sldId id="271" r:id="rId13"/>
    <p:sldId id="270" r:id="rId14"/>
    <p:sldId id="272" r:id="rId15"/>
    <p:sldId id="274" r:id="rId16"/>
    <p:sldId id="275" r:id="rId17"/>
    <p:sldId id="276" r:id="rId18"/>
    <p:sldId id="277" r:id="rId19"/>
    <p:sldId id="278" r:id="rId20"/>
    <p:sldId id="261" r:id="rId21"/>
    <p:sldId id="264" r:id="rId22"/>
    <p:sldId id="265" r:id="rId23"/>
    <p:sldId id="266" r:id="rId24"/>
    <p:sldId id="279" r:id="rId25"/>
    <p:sldId id="258" r:id="rId26"/>
    <p:sldId id="281" r:id="rId27"/>
    <p:sldId id="282" r:id="rId28"/>
    <p:sldId id="260" r:id="rId29"/>
    <p:sldId id="283" r:id="rId30"/>
    <p:sldId id="284" r:id="rId31"/>
    <p:sldId id="285" r:id="rId32"/>
    <p:sldId id="287" r:id="rId33"/>
    <p:sldId id="292" r:id="rId34"/>
    <p:sldId id="288" r:id="rId35"/>
    <p:sldId id="289" r:id="rId36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DC51B-7CD8-4C60-9C47-7A37EE53D36B}" type="datetimeFigureOut">
              <a:rPr lang="pl-PL" smtClean="0"/>
              <a:t>2019-05-06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BF852-6BD2-449B-B8A2-774D7C1CA479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BF852-6BD2-449B-B8A2-774D7C1CA479}" type="slidenum">
              <a:rPr lang="pl-PL" smtClean="0"/>
              <a:t>3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28" name="Symbol zastępczy daty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17" name="Symbol zastępczy stopki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9" name="Symbol zastępczy numeru slajdu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pl-PL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Kliknij ikonę, aby dodać obraz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4000"/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artisticLightScreen trans="44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ymbol zastępczy tytułu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14" name="Symbol zastępczy daty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1D13862-AA2D-4D8E-A30D-CA7296C01112}" type="datetimeFigureOut">
              <a:rPr lang="pl-PL" smtClean="0"/>
              <a:pPr/>
              <a:t>2019-05-06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23" name="Symbol zastępczy numeru slajdu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B046D26-E39B-4F4A-B21B-0A5AF6ED4C5C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learn/tutorials/projects/lets-try-assignments/lets-try-shooting-raycasts-article" TargetMode="External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Znalezione obrazy dla zapytania Colli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44" y="1196752"/>
            <a:ext cx="5904656" cy="41480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030" name="Picture 6" descr="Znalezione obrazy dla zapytania 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3" y="5661298"/>
            <a:ext cx="2774484" cy="10080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2217184" y="201414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spc="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Typewriter" pitchFamily="49" charset="0"/>
              </a:rPr>
              <a:t>kolizje</a:t>
            </a:r>
            <a:endParaRPr lang="pl-PL" sz="4000" spc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Typewriter" pitchFamily="49" charset="0"/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428596" y="2285992"/>
            <a:ext cx="13484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 dirty="0" smtClean="0">
                <a:solidFill>
                  <a:schemeClr val="bg1"/>
                </a:solidFill>
                <a:latin typeface="Bahnschrift SemiBold" pitchFamily="34" charset="0"/>
              </a:rPr>
              <a:t>8.</a:t>
            </a:r>
            <a:endParaRPr lang="pl-PL" sz="11500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14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Podobny obraz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0098" y="1285860"/>
            <a:ext cx="3243803" cy="4429156"/>
          </a:xfrm>
          <a:prstGeom prst="rect">
            <a:avLst/>
          </a:prstGeom>
          <a:noFill/>
        </p:spPr>
      </p:pic>
      <p:sp>
        <p:nvSpPr>
          <p:cNvPr id="7" name="Gwiazda 10-ramienna 6"/>
          <p:cNvSpPr/>
          <p:nvPr/>
        </p:nvSpPr>
        <p:spPr>
          <a:xfrm>
            <a:off x="2643174" y="2500306"/>
            <a:ext cx="642942" cy="652183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/>
          <p:cNvSpPr txBox="1"/>
          <p:nvPr/>
        </p:nvSpPr>
        <p:spPr>
          <a:xfrm>
            <a:off x="2786050" y="2571744"/>
            <a:ext cx="416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2</a:t>
            </a:r>
            <a:endParaRPr lang="pl-PL" sz="2800" dirty="0"/>
          </a:p>
        </p:txBody>
      </p:sp>
      <p:sp>
        <p:nvSpPr>
          <p:cNvPr id="9" name="Gwiazda 10-ramienna 8"/>
          <p:cNvSpPr/>
          <p:nvPr/>
        </p:nvSpPr>
        <p:spPr>
          <a:xfrm>
            <a:off x="2643174" y="3571876"/>
            <a:ext cx="642942" cy="652183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/>
          <p:cNvSpPr txBox="1"/>
          <p:nvPr/>
        </p:nvSpPr>
        <p:spPr>
          <a:xfrm>
            <a:off x="2786050" y="3643314"/>
            <a:ext cx="416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3</a:t>
            </a:r>
            <a:endParaRPr lang="pl-PL" sz="2800" dirty="0"/>
          </a:p>
        </p:txBody>
      </p:sp>
      <p:pic>
        <p:nvPicPr>
          <p:cNvPr id="1026" name="Picture 2" descr="Znalezione obrazy dla zapytania unity isKinemat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3173" y="2285992"/>
            <a:ext cx="6800827" cy="3071834"/>
          </a:xfrm>
          <a:prstGeom prst="rect">
            <a:avLst/>
          </a:prstGeom>
          <a:noFill/>
        </p:spPr>
      </p:pic>
      <p:cxnSp>
        <p:nvCxnSpPr>
          <p:cNvPr id="12" name="Łącznik prosty 11"/>
          <p:cNvCxnSpPr/>
          <p:nvPr/>
        </p:nvCxnSpPr>
        <p:spPr>
          <a:xfrm>
            <a:off x="2714612" y="1785926"/>
            <a:ext cx="5572164" cy="40719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Łącznik prosty 12"/>
          <p:cNvCxnSpPr/>
          <p:nvPr/>
        </p:nvCxnSpPr>
        <p:spPr>
          <a:xfrm rot="10800000" flipV="1">
            <a:off x="2285984" y="1571612"/>
            <a:ext cx="6072230" cy="3929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1042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171765" cy="2571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643314"/>
            <a:ext cx="8578850" cy="2368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41042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643042" y="857232"/>
            <a:ext cx="5715040" cy="474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1643042" y="4465274"/>
            <a:ext cx="57150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 smtClean="0"/>
              <a:t>Jak uzyskać kolizję?</a:t>
            </a:r>
          </a:p>
          <a:p>
            <a:pPr marL="342900" indent="-342900" algn="ctr"/>
            <a:endParaRPr lang="pl-PL" sz="2400" dirty="0"/>
          </a:p>
        </p:txBody>
      </p:sp>
      <p:pic>
        <p:nvPicPr>
          <p:cNvPr id="5122" name="Picture 2" descr="Znalezione obrazy dla zapytania icon tool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6116" y="1714488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Podobny obraz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1" y="785794"/>
            <a:ext cx="3429023" cy="3429024"/>
          </a:xfrm>
          <a:prstGeom prst="rect">
            <a:avLst/>
          </a:prstGeom>
          <a:noFill/>
        </p:spPr>
      </p:pic>
      <p:sp>
        <p:nvSpPr>
          <p:cNvPr id="7" name="Prostokąt 6"/>
          <p:cNvSpPr/>
          <p:nvPr/>
        </p:nvSpPr>
        <p:spPr>
          <a:xfrm>
            <a:off x="4572000" y="1785926"/>
            <a:ext cx="3929090" cy="3571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smtClean="0"/>
              <a:t>Obiekt z gry </a:t>
            </a:r>
            <a:r>
              <a:rPr lang="pl-PL" dirty="0" smtClean="0"/>
              <a:t>musi posiadać jeden z komponentów </a:t>
            </a:r>
            <a:r>
              <a:rPr lang="pl-PL" dirty="0" err="1" smtClean="0"/>
              <a:t>Collider</a:t>
            </a:r>
            <a:r>
              <a:rPr lang="pl-PL" dirty="0" smtClean="0"/>
              <a:t> definiujący kształt .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b="1" dirty="0" smtClean="0"/>
              <a:t>W Unity </a:t>
            </a:r>
            <a:r>
              <a:rPr lang="pl-PL" dirty="0" smtClean="0"/>
              <a:t>znajdziemy dwa silniki odpowiadające za fizykę</a:t>
            </a:r>
          </a:p>
          <a:p>
            <a:pPr>
              <a:buFontTx/>
              <a:buChar char="-"/>
            </a:pPr>
            <a:r>
              <a:rPr lang="pl-PL" dirty="0" smtClean="0"/>
              <a:t> Jeden dla 2D (</a:t>
            </a:r>
            <a:r>
              <a:rPr lang="pl-PL" dirty="0" err="1" smtClean="0"/>
              <a:t>2D</a:t>
            </a:r>
            <a:r>
              <a:rPr lang="pl-PL" dirty="0" smtClean="0"/>
              <a:t> </a:t>
            </a:r>
            <a:r>
              <a:rPr lang="pl-PL" dirty="0" err="1" smtClean="0"/>
              <a:t>Physics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- Jeden dla 3D (</a:t>
            </a:r>
            <a:r>
              <a:rPr lang="pl-PL" dirty="0" err="1" smtClean="0"/>
              <a:t>3D</a:t>
            </a:r>
            <a:r>
              <a:rPr lang="pl-PL" dirty="0" smtClean="0"/>
              <a:t> </a:t>
            </a:r>
            <a:r>
              <a:rPr lang="pl-PL" dirty="0" err="1" smtClean="0"/>
              <a:t>Physics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Te dwa silniki nie wchodzą między</a:t>
            </a:r>
          </a:p>
          <a:p>
            <a:r>
              <a:rPr lang="pl-PL" dirty="0" smtClean="0"/>
              <a:t>sobą w interakcję.</a:t>
            </a:r>
            <a:endParaRPr lang="pl-PL" dirty="0"/>
          </a:p>
        </p:txBody>
      </p:sp>
      <p:pic>
        <p:nvPicPr>
          <p:cNvPr id="33794" name="Picture 2" descr="Znalezione obrazy dla zapytania uni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4143380"/>
            <a:ext cx="3321867" cy="1206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643042" y="857232"/>
            <a:ext cx="5715040" cy="474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1643042" y="4465274"/>
            <a:ext cx="57150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 err="1" smtClean="0"/>
              <a:t>Collidery</a:t>
            </a:r>
            <a:r>
              <a:rPr lang="pl-PL" sz="2800" dirty="0" smtClean="0"/>
              <a:t> 2D</a:t>
            </a:r>
          </a:p>
          <a:p>
            <a:pPr marL="342900" indent="-342900" algn="ctr"/>
            <a:endParaRPr lang="pl-PL" sz="2400" dirty="0"/>
          </a:p>
        </p:txBody>
      </p:sp>
      <p:pic>
        <p:nvPicPr>
          <p:cNvPr id="5122" name="Picture 2" descr="Znalezione obrazy dla zapytania icon tool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6116" y="1714488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571472" y="357166"/>
            <a:ext cx="8072494" cy="1428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 smtClean="0"/>
              <a:t>Gdy korzystamy z silnika 2D korzystać musimy z komponentów </a:t>
            </a:r>
            <a:r>
              <a:rPr lang="pl-PL" dirty="0" err="1" smtClean="0"/>
              <a:t>Collider</a:t>
            </a:r>
            <a:r>
              <a:rPr lang="pl-PL" dirty="0" smtClean="0"/>
              <a:t> przeznaczonych dla silnika 2D. 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Mamy do wyboru następujące prymitywy</a:t>
            </a:r>
            <a:endParaRPr lang="pl-PL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928802"/>
            <a:ext cx="8106745" cy="2714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pole tekstowe 3"/>
          <p:cNvSpPr txBox="1"/>
          <p:nvPr/>
        </p:nvSpPr>
        <p:spPr>
          <a:xfrm>
            <a:off x="785786" y="392906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CircleCollider2D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2714612" y="4071942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BoxCollider2D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572000" y="4071942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PolygonCollider2D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6500826" y="3500438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EdgeCollider2D</a:t>
            </a:r>
            <a:endParaRPr lang="pl-PL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815761"/>
            <a:ext cx="6286544" cy="2042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Łącznik prosty ze strzałką 9"/>
          <p:cNvCxnSpPr/>
          <p:nvPr/>
        </p:nvCxnSpPr>
        <p:spPr>
          <a:xfrm rot="16200000" flipH="1">
            <a:off x="1428728" y="4643446"/>
            <a:ext cx="928694" cy="3571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Łącznik prosty ze strzałką 10"/>
          <p:cNvCxnSpPr/>
          <p:nvPr/>
        </p:nvCxnSpPr>
        <p:spPr>
          <a:xfrm rot="16200000" flipH="1">
            <a:off x="3214678" y="4857760"/>
            <a:ext cx="785818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Łącznik prosty ze strzałką 12"/>
          <p:cNvCxnSpPr/>
          <p:nvPr/>
        </p:nvCxnSpPr>
        <p:spPr>
          <a:xfrm rot="5400000">
            <a:off x="4964909" y="4679165"/>
            <a:ext cx="928694" cy="4286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Łącznik prosty ze strzałką 14"/>
          <p:cNvCxnSpPr/>
          <p:nvPr/>
        </p:nvCxnSpPr>
        <p:spPr>
          <a:xfrm rot="5400000">
            <a:off x="5965041" y="4393413"/>
            <a:ext cx="1857388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pole tekstowe 13"/>
          <p:cNvSpPr txBox="1"/>
          <p:nvPr/>
        </p:nvSpPr>
        <p:spPr>
          <a:xfrm>
            <a:off x="5857884" y="928670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*CapsuleCollider2D</a:t>
            </a:r>
          </a:p>
          <a:p>
            <a:r>
              <a:rPr lang="pl-PL" dirty="0" smtClean="0"/>
              <a:t>*CompositeCollider2D</a:t>
            </a:r>
            <a:endParaRPr lang="pl-PL" dirty="0"/>
          </a:p>
        </p:txBody>
      </p:sp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571472" y="4143380"/>
            <a:ext cx="8072494" cy="1428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 smtClean="0"/>
              <a:t>Różnica między tymi dwoma jest taka, że PolygonCollider2D musi być „zamknięty” natomiast EdgeCollider2D może być „otwarty”</a:t>
            </a:r>
            <a:endParaRPr lang="pl-PL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85728"/>
            <a:ext cx="5357850" cy="3571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571472" y="4143380"/>
            <a:ext cx="8072494" cy="1428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smtClean="0"/>
              <a:t>EdgeCollider2D</a:t>
            </a:r>
            <a:r>
              <a:rPr lang="pl-PL" dirty="0" smtClean="0"/>
              <a:t> powinniśmy użyć gdy tworzymy powierzchnie.</a:t>
            </a:r>
            <a:endParaRPr lang="pl-PL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500042"/>
            <a:ext cx="7058025" cy="3133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571472" y="4286256"/>
            <a:ext cx="8072494" cy="20002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 smtClean="0"/>
              <a:t>Collider’y</a:t>
            </a:r>
            <a:r>
              <a:rPr lang="pl-PL" b="1" dirty="0" smtClean="0"/>
              <a:t> 2D </a:t>
            </a:r>
            <a:r>
              <a:rPr lang="pl-PL" dirty="0" smtClean="0"/>
              <a:t>współdzielą między sobą </a:t>
            </a:r>
            <a:r>
              <a:rPr lang="pl-PL" dirty="0" err="1" smtClean="0"/>
              <a:t>propercje</a:t>
            </a:r>
            <a:r>
              <a:rPr lang="pl-PL" dirty="0" smtClean="0"/>
              <a:t> </a:t>
            </a:r>
            <a:r>
              <a:rPr lang="pl-PL" b="1" dirty="0" err="1" smtClean="0"/>
              <a:t>Material</a:t>
            </a:r>
            <a:r>
              <a:rPr lang="pl-PL" dirty="0" smtClean="0"/>
              <a:t> i </a:t>
            </a:r>
            <a:r>
              <a:rPr lang="pl-PL" b="1" dirty="0" err="1" smtClean="0"/>
              <a:t>Is</a:t>
            </a:r>
            <a:r>
              <a:rPr lang="pl-PL" b="1" dirty="0" smtClean="0"/>
              <a:t> </a:t>
            </a:r>
            <a:r>
              <a:rPr lang="pl-PL" b="1" dirty="0" err="1" smtClean="0"/>
              <a:t>Trigger</a:t>
            </a:r>
            <a:r>
              <a:rPr lang="pl-PL" dirty="0" smtClean="0"/>
              <a:t>. Pierwsza </a:t>
            </a:r>
            <a:r>
              <a:rPr lang="pl-PL" dirty="0" err="1" smtClean="0"/>
              <a:t>propercja</a:t>
            </a:r>
            <a:r>
              <a:rPr lang="pl-PL" dirty="0" smtClean="0"/>
              <a:t> pozwala nam określić jak ma się zachowywać </a:t>
            </a:r>
            <a:r>
              <a:rPr lang="pl-PL" dirty="0" err="1" smtClean="0"/>
              <a:t>Collider</a:t>
            </a:r>
            <a:r>
              <a:rPr lang="pl-PL" dirty="0" smtClean="0"/>
              <a:t> w momencie interakcji z innym </a:t>
            </a:r>
            <a:r>
              <a:rPr lang="pl-PL" dirty="0" err="1" smtClean="0"/>
              <a:t>Colliderem</a:t>
            </a:r>
            <a:r>
              <a:rPr lang="pl-PL" dirty="0" smtClean="0"/>
              <a:t>. Możemy w ten sposób otrzymać np. efekt odbijania lub śliskiej powierzchni (gdy np. chodzimy zamrożonej powierzchni).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Trigger</a:t>
            </a:r>
            <a:r>
              <a:rPr lang="pl-PL" dirty="0" smtClean="0"/>
              <a:t> pozwala ustawić aby </a:t>
            </a:r>
            <a:r>
              <a:rPr lang="pl-PL" dirty="0" err="1" smtClean="0"/>
              <a:t>Collider</a:t>
            </a:r>
            <a:r>
              <a:rPr lang="pl-PL" dirty="0" smtClean="0"/>
              <a:t> działał w trybie „</a:t>
            </a:r>
            <a:r>
              <a:rPr lang="pl-PL" dirty="0" err="1" smtClean="0"/>
              <a:t>triggera</a:t>
            </a:r>
            <a:r>
              <a:rPr lang="pl-PL" dirty="0" smtClean="0"/>
              <a:t>” – czyli uruchamiał się przy określonej przez nas akcji. </a:t>
            </a:r>
            <a:endParaRPr lang="pl-PL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621" y="357166"/>
            <a:ext cx="5664759" cy="3786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643042" y="857232"/>
            <a:ext cx="5715040" cy="474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1643042" y="4465274"/>
            <a:ext cx="57150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 err="1" smtClean="0"/>
              <a:t>Collidery</a:t>
            </a:r>
            <a:r>
              <a:rPr lang="pl-PL" sz="2800" dirty="0" smtClean="0"/>
              <a:t> 3D</a:t>
            </a:r>
          </a:p>
          <a:p>
            <a:pPr marL="342900" indent="-342900" algn="ctr"/>
            <a:endParaRPr lang="pl-PL" sz="2400" dirty="0"/>
          </a:p>
        </p:txBody>
      </p:sp>
      <p:pic>
        <p:nvPicPr>
          <p:cNvPr id="5122" name="Picture 2" descr="Znalezione obrazy dla zapytania icon tool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6116" y="1714488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4286248" y="1428736"/>
            <a:ext cx="4714908" cy="4286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/>
          <p:cNvSpPr txBox="1"/>
          <p:nvPr/>
        </p:nvSpPr>
        <p:spPr>
          <a:xfrm>
            <a:off x="4286248" y="1428736"/>
            <a:ext cx="4714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 smtClean="0">
                <a:latin typeface="Segoe UI Semibold" pitchFamily="34" charset="0"/>
                <a:cs typeface="Segoe UI Semibold" pitchFamily="34" charset="0"/>
              </a:rPr>
              <a:t>AGENDA</a:t>
            </a:r>
            <a:endParaRPr lang="pl-PL" sz="4000" b="1" dirty="0">
              <a:latin typeface="Segoe UI Semibold" pitchFamily="34" charset="0"/>
              <a:cs typeface="Segoe UI Semibold" pitchFamily="34" charset="0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4357686" y="2071678"/>
            <a:ext cx="45996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2000" dirty="0" smtClean="0"/>
              <a:t>C# </a:t>
            </a:r>
            <a:r>
              <a:rPr lang="pl-PL" sz="2000" dirty="0" err="1" smtClean="0"/>
              <a:t>meme</a:t>
            </a:r>
            <a:r>
              <a:rPr lang="pl-PL" sz="2000" dirty="0" smtClean="0"/>
              <a:t>  </a:t>
            </a:r>
          </a:p>
          <a:p>
            <a:pPr marL="342900" indent="-342900">
              <a:buFontTx/>
              <a:buAutoNum type="arabicPeriod"/>
            </a:pPr>
            <a:r>
              <a:rPr lang="pl-PL" sz="2000" dirty="0" smtClean="0"/>
              <a:t>Czym jest kolizja?</a:t>
            </a:r>
          </a:p>
          <a:p>
            <a:pPr marL="342900" indent="-342900">
              <a:buAutoNum type="arabicPeriod"/>
            </a:pPr>
            <a:r>
              <a:rPr lang="pl-PL" sz="2000" dirty="0" smtClean="0"/>
              <a:t>Czym jest </a:t>
            </a:r>
            <a:r>
              <a:rPr lang="pl-PL" sz="2000" dirty="0" err="1" smtClean="0"/>
              <a:t>Collider</a:t>
            </a:r>
            <a:r>
              <a:rPr lang="pl-PL" sz="2000" dirty="0" smtClean="0"/>
              <a:t>?</a:t>
            </a:r>
          </a:p>
          <a:p>
            <a:pPr marL="342900" indent="-342900">
              <a:buAutoNum type="arabicPeriod"/>
            </a:pPr>
            <a:r>
              <a:rPr lang="pl-PL" sz="2000" dirty="0" smtClean="0"/>
              <a:t>Jak uzyskać kolizję?</a:t>
            </a:r>
          </a:p>
          <a:p>
            <a:pPr marL="342900" indent="-342900">
              <a:buAutoNum type="arabicPeriod"/>
            </a:pPr>
            <a:r>
              <a:rPr lang="pl-PL" sz="2000" dirty="0" err="1" smtClean="0"/>
              <a:t>Collidery</a:t>
            </a:r>
            <a:r>
              <a:rPr lang="pl-PL" sz="2000" dirty="0" smtClean="0"/>
              <a:t> 2D</a:t>
            </a:r>
          </a:p>
          <a:p>
            <a:pPr marL="342900" indent="-342900">
              <a:buAutoNum type="arabicPeriod"/>
            </a:pPr>
            <a:r>
              <a:rPr lang="pl-PL" sz="2000" dirty="0" err="1" smtClean="0"/>
              <a:t>Collidery</a:t>
            </a:r>
            <a:r>
              <a:rPr lang="pl-PL" sz="2000" dirty="0" smtClean="0"/>
              <a:t> 3D</a:t>
            </a:r>
            <a:endParaRPr lang="pl-PL" sz="2000" dirty="0"/>
          </a:p>
          <a:p>
            <a:pPr marL="342900" indent="-342900">
              <a:buAutoNum type="arabicPeriod"/>
            </a:pPr>
            <a:r>
              <a:rPr lang="pl-PL" sz="2000" dirty="0" smtClean="0"/>
              <a:t>Zestawienie prymitywów 2D/3D.</a:t>
            </a:r>
          </a:p>
          <a:p>
            <a:pPr marL="342900" indent="-342900">
              <a:buAutoNum type="arabicPeriod"/>
            </a:pPr>
            <a:r>
              <a:rPr lang="pl-PL" sz="2000" dirty="0" smtClean="0"/>
              <a:t>Raycast (bonus</a:t>
            </a:r>
            <a:r>
              <a:rPr lang="pl-PL" sz="2000" dirty="0" smtClean="0"/>
              <a:t>).</a:t>
            </a:r>
          </a:p>
          <a:p>
            <a:pPr marL="342900" indent="-342900"/>
            <a:r>
              <a:rPr lang="pl-PL" sz="2000" dirty="0" smtClean="0"/>
              <a:t>9.  Uwagi z dokumentacji Unity.</a:t>
            </a:r>
            <a:endParaRPr lang="pl-PL" sz="2000" dirty="0"/>
          </a:p>
          <a:p>
            <a:pPr marL="342900" indent="-342900">
              <a:buAutoNum type="arabicPeriod"/>
            </a:pPr>
            <a:endParaRPr lang="pl-PL" dirty="0"/>
          </a:p>
        </p:txBody>
      </p:sp>
      <p:pic>
        <p:nvPicPr>
          <p:cNvPr id="7170" name="Picture 2" descr="https://assets.rbl.ms/13379952/980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3919987" cy="4357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unity colli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6" y="1357298"/>
            <a:ext cx="7143800" cy="35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214282" y="500042"/>
            <a:ext cx="65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>
                <a:solidFill>
                  <a:schemeClr val="bg1"/>
                </a:solidFill>
              </a:rPr>
              <a:t>Gdy zaczynaliśmy w Unity (rok 2012)…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Znalezione obrazy dla zapytania projektowanie gier w Årodowisku unity 3.x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1928802"/>
            <a:ext cx="1699181" cy="2428892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5500702"/>
            <a:ext cx="6419850" cy="590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Prostokąt 5"/>
          <p:cNvSpPr/>
          <p:nvPr/>
        </p:nvSpPr>
        <p:spPr>
          <a:xfrm>
            <a:off x="6429388" y="5357826"/>
            <a:ext cx="1428760" cy="8572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21517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285720" y="433968"/>
            <a:ext cx="6500858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l-PL" sz="2800" dirty="0" smtClean="0">
                <a:solidFill>
                  <a:schemeClr val="bg1"/>
                </a:solidFill>
              </a:rPr>
              <a:t>Chcę mieć dokładne pokrycie </a:t>
            </a:r>
            <a:r>
              <a:rPr lang="pl-PL" sz="2800" dirty="0" err="1" smtClean="0">
                <a:solidFill>
                  <a:schemeClr val="bg1"/>
                </a:solidFill>
              </a:rPr>
              <a:t>Collidera</a:t>
            </a:r>
            <a:r>
              <a:rPr lang="pl-PL" sz="2800" dirty="0" smtClean="0">
                <a:solidFill>
                  <a:schemeClr val="bg1"/>
                </a:solidFill>
              </a:rPr>
              <a:t> na obiekcie – jakie mam wyjścia?</a:t>
            </a: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85720" y="1434100"/>
            <a:ext cx="771530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</a:rPr>
              <a:t>1) Jeżeli nasz obiekt składa się z mniejszych komponentów(tzw.  </a:t>
            </a:r>
            <a:r>
              <a:rPr lang="pl-PL" dirty="0" err="1" smtClean="0">
                <a:solidFill>
                  <a:schemeClr val="bg1"/>
                </a:solidFill>
              </a:rPr>
              <a:t>child-components</a:t>
            </a:r>
            <a:r>
              <a:rPr lang="pl-PL" dirty="0" smtClean="0">
                <a:solidFill>
                  <a:schemeClr val="bg1"/>
                </a:solidFill>
              </a:rPr>
              <a:t>) np. stół - to możemy nanieść na poszczególne elementy odpowiednie prymitywy 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571876"/>
            <a:ext cx="5429287" cy="194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 descr="Znalezione obrazy dla zapytania Unity detailed model 3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3143248"/>
            <a:ext cx="5306786" cy="30337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517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214282" y="500042"/>
            <a:ext cx="65722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l-PL" sz="2800" dirty="0" smtClean="0">
                <a:solidFill>
                  <a:schemeClr val="bg1"/>
                </a:solidFill>
              </a:rPr>
              <a:t>Opcja 2 (w przypadku 3D) to….</a:t>
            </a: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14282" y="1000108"/>
            <a:ext cx="771530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</a:rPr>
              <a:t>1) </a:t>
            </a:r>
            <a:r>
              <a:rPr lang="pl-PL" dirty="0" err="1" smtClean="0">
                <a:solidFill>
                  <a:schemeClr val="bg1"/>
                </a:solidFill>
              </a:rPr>
              <a:t>Mesh</a:t>
            </a:r>
            <a:r>
              <a:rPr lang="pl-PL" dirty="0" smtClean="0">
                <a:solidFill>
                  <a:schemeClr val="bg1"/>
                </a:solidFill>
              </a:rPr>
              <a:t> </a:t>
            </a:r>
            <a:r>
              <a:rPr lang="pl-PL" dirty="0" err="1" smtClean="0">
                <a:solidFill>
                  <a:schemeClr val="bg1"/>
                </a:solidFill>
              </a:rPr>
              <a:t>Collider</a:t>
            </a:r>
            <a:r>
              <a:rPr lang="pl-PL" dirty="0" smtClean="0">
                <a:solidFill>
                  <a:schemeClr val="bg1"/>
                </a:solidFill>
              </a:rPr>
              <a:t>, który wypełni dokładnie kształt naszego obiektu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Picture 4" descr="Podobny obraz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928802"/>
            <a:ext cx="6840936" cy="285752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4572008"/>
            <a:ext cx="4329120" cy="2090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517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214282" y="500042"/>
            <a:ext cx="7358114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l-PL" sz="2800" dirty="0" smtClean="0">
                <a:solidFill>
                  <a:schemeClr val="bg1"/>
                </a:solidFill>
              </a:rPr>
              <a:t>Dlaczego nie używać prymitywu </a:t>
            </a:r>
            <a:r>
              <a:rPr lang="pl-PL" sz="2800" dirty="0" err="1" smtClean="0">
                <a:solidFill>
                  <a:schemeClr val="bg1"/>
                </a:solidFill>
              </a:rPr>
              <a:t>Mesh</a:t>
            </a:r>
            <a:r>
              <a:rPr lang="pl-PL" sz="2800" dirty="0" smtClean="0">
                <a:solidFill>
                  <a:schemeClr val="bg1"/>
                </a:solidFill>
              </a:rPr>
              <a:t> na dokładnie odwzorowanym modelu (całym)?</a:t>
            </a: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00100" y="2786058"/>
            <a:ext cx="7715304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</a:rPr>
              <a:t>Wypełnia dokładnie kształt naszego obiektu więc jeżeli użyjemy tego prymitywu na bardzo dokładnie odwzorowanym modelu (na obiekcie </a:t>
            </a:r>
            <a:r>
              <a:rPr lang="pl-PL" dirty="0" err="1" smtClean="0">
                <a:solidFill>
                  <a:schemeClr val="bg1"/>
                </a:solidFill>
              </a:rPr>
              <a:t>root</a:t>
            </a:r>
            <a:r>
              <a:rPr lang="pl-PL" dirty="0" smtClean="0">
                <a:solidFill>
                  <a:schemeClr val="bg1"/>
                </a:solidFill>
              </a:rPr>
              <a:t>) to odczujemy to na wydajności </a:t>
            </a:r>
            <a:r>
              <a:rPr lang="pl-PL" dirty="0" smtClean="0">
                <a:solidFill>
                  <a:schemeClr val="bg1"/>
                </a:solidFill>
                <a:sym typeface="Wingdings" pitchFamily="2" charset="2"/>
              </a:rPr>
              <a:t> - trzeba w takim przypadku postępować oszczędnie z tym </a:t>
            </a:r>
            <a:r>
              <a:rPr lang="pl-PL" dirty="0" err="1" smtClean="0">
                <a:solidFill>
                  <a:schemeClr val="bg1"/>
                </a:solidFill>
                <a:sym typeface="Wingdings" pitchFamily="2" charset="2"/>
              </a:rPr>
              <a:t>Colliderem</a:t>
            </a:r>
            <a:r>
              <a:rPr lang="pl-PL" dirty="0" smtClean="0">
                <a:solidFill>
                  <a:schemeClr val="bg1"/>
                </a:solidFill>
                <a:sym typeface="Wingdings" pitchFamily="2" charset="2"/>
              </a:rPr>
              <a:t> w projekcie. </a:t>
            </a:r>
            <a:br>
              <a:rPr lang="pl-PL" dirty="0" smtClean="0">
                <a:solidFill>
                  <a:schemeClr val="bg1"/>
                </a:solidFill>
                <a:sym typeface="Wingdings" pitchFamily="2" charset="2"/>
              </a:rPr>
            </a:br>
            <a:r>
              <a:rPr lang="pl-PL" dirty="0" smtClean="0">
                <a:solidFill>
                  <a:schemeClr val="bg1"/>
                </a:solidFill>
                <a:sym typeface="Wingdings" pitchFamily="2" charset="2"/>
              </a:rPr>
              <a:t/>
            </a:r>
            <a:br>
              <a:rPr lang="pl-PL" dirty="0" smtClean="0">
                <a:solidFill>
                  <a:schemeClr val="bg1"/>
                </a:solidFill>
                <a:sym typeface="Wingdings" pitchFamily="2" charset="2"/>
              </a:rPr>
            </a:br>
            <a:r>
              <a:rPr lang="pl-PL" dirty="0" smtClean="0">
                <a:solidFill>
                  <a:schemeClr val="bg1"/>
                </a:solidFill>
                <a:sym typeface="Wingdings" pitchFamily="2" charset="2"/>
              </a:rPr>
              <a:t>Alternatywą jest aby przygotować wcześniej takie „siatki” pokrywające poszczególne elementy obiektu i je dodawać pod </a:t>
            </a:r>
            <a:r>
              <a:rPr lang="pl-PL" dirty="0" err="1" smtClean="0">
                <a:solidFill>
                  <a:schemeClr val="bg1"/>
                </a:solidFill>
                <a:sym typeface="Wingdings" pitchFamily="2" charset="2"/>
              </a:rPr>
              <a:t>propercje</a:t>
            </a:r>
            <a:r>
              <a:rPr lang="pl-PL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pl-PL" dirty="0" err="1" smtClean="0">
                <a:solidFill>
                  <a:schemeClr val="bg1"/>
                </a:solidFill>
                <a:sym typeface="Wingdings" pitchFamily="2" charset="2"/>
              </a:rPr>
              <a:t>Mesh</a:t>
            </a:r>
            <a:r>
              <a:rPr lang="pl-PL" dirty="0" smtClean="0">
                <a:solidFill>
                  <a:schemeClr val="bg1"/>
                </a:solidFill>
                <a:sym typeface="Wingdings" pitchFamily="2" charset="2"/>
              </a:rPr>
              <a:t> w </a:t>
            </a:r>
            <a:r>
              <a:rPr lang="pl-PL" dirty="0" err="1" smtClean="0">
                <a:solidFill>
                  <a:schemeClr val="bg1"/>
                </a:solidFill>
                <a:sym typeface="Wingdings" pitchFamily="2" charset="2"/>
              </a:rPr>
              <a:t>Mesh</a:t>
            </a:r>
            <a:r>
              <a:rPr lang="pl-PL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pl-PL" dirty="0" err="1" smtClean="0">
                <a:solidFill>
                  <a:schemeClr val="bg1"/>
                </a:solidFill>
                <a:sym typeface="Wingdings" pitchFamily="2" charset="2"/>
              </a:rPr>
              <a:t>Collider</a:t>
            </a:r>
            <a:r>
              <a:rPr lang="pl-PL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Gwiazda 10-ramienna 4"/>
          <p:cNvSpPr/>
          <p:nvPr/>
        </p:nvSpPr>
        <p:spPr>
          <a:xfrm>
            <a:off x="285720" y="2857496"/>
            <a:ext cx="642942" cy="652183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/>
          <p:cNvSpPr txBox="1"/>
          <p:nvPr/>
        </p:nvSpPr>
        <p:spPr>
          <a:xfrm>
            <a:off x="428596" y="2928934"/>
            <a:ext cx="416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1</a:t>
            </a:r>
            <a:endParaRPr lang="pl-PL" sz="2800" dirty="0"/>
          </a:p>
        </p:txBody>
      </p:sp>
      <p:sp>
        <p:nvSpPr>
          <p:cNvPr id="7" name="Gwiazda 10-ramienna 6"/>
          <p:cNvSpPr/>
          <p:nvPr/>
        </p:nvSpPr>
        <p:spPr>
          <a:xfrm>
            <a:off x="285720" y="4000504"/>
            <a:ext cx="642942" cy="652183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/>
          <p:cNvSpPr txBox="1"/>
          <p:nvPr/>
        </p:nvSpPr>
        <p:spPr>
          <a:xfrm>
            <a:off x="428596" y="4071942"/>
            <a:ext cx="416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2</a:t>
            </a:r>
            <a:endParaRPr lang="pl-PL" sz="2800" dirty="0"/>
          </a:p>
        </p:txBody>
      </p:sp>
    </p:spTree>
    <p:extLst>
      <p:ext uri="{BB962C8B-B14F-4D97-AF65-F5344CB8AC3E}">
        <p14:creationId xmlns="" xmlns:p14="http://schemas.microsoft.com/office/powerpoint/2010/main" val="21517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643042" y="857232"/>
            <a:ext cx="5715040" cy="474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1643042" y="4465274"/>
            <a:ext cx="57150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 smtClean="0"/>
              <a:t>Zestawienie</a:t>
            </a:r>
          </a:p>
          <a:p>
            <a:pPr marL="342900" indent="-342900" algn="ctr"/>
            <a:endParaRPr lang="pl-PL" sz="2400" dirty="0"/>
          </a:p>
        </p:txBody>
      </p:sp>
      <p:pic>
        <p:nvPicPr>
          <p:cNvPr id="5122" name="Picture 2" descr="Znalezione obrazy dla zapytania icon tool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6116" y="1714488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i50\Desktop\Kolizje\3D_Colli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3" y="1213489"/>
            <a:ext cx="8496944" cy="5389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/>
          <p:cNvSpPr txBox="1">
            <a:spLocks/>
          </p:cNvSpPr>
          <p:nvPr/>
        </p:nvSpPr>
        <p:spPr>
          <a:xfrm>
            <a:off x="303312" y="260649"/>
            <a:ext cx="7004992" cy="924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</a:rPr>
              <a:t>Zestawienie 2D/3D </a:t>
            </a:r>
            <a:endParaRPr lang="pl-PL" dirty="0">
              <a:solidFill>
                <a:schemeClr val="bg1"/>
              </a:solidFill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0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643042" y="857232"/>
            <a:ext cx="5715040" cy="474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1643042" y="4834606"/>
            <a:ext cx="5715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 smtClean="0"/>
              <a:t>Raycast – </a:t>
            </a:r>
            <a:r>
              <a:rPr lang="pl-PL" sz="1600" dirty="0" smtClean="0"/>
              <a:t>alternatywa</a:t>
            </a:r>
          </a:p>
          <a:p>
            <a:pPr marL="342900" indent="-342900" algn="ctr"/>
            <a:r>
              <a:rPr lang="pl-PL" sz="1600" dirty="0" smtClean="0"/>
              <a:t>w</a:t>
            </a:r>
            <a:r>
              <a:rPr lang="pl-PL" sz="1600" dirty="0" smtClean="0"/>
              <a:t>ykrywania kolizji (np. w grach FPS)</a:t>
            </a:r>
            <a:endParaRPr lang="pl-PL" sz="1400" dirty="0"/>
          </a:p>
        </p:txBody>
      </p:sp>
      <p:pic>
        <p:nvPicPr>
          <p:cNvPr id="39938" name="Picture 2" descr="Znalezione obrazy dla zapytania bullet hit 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7455" y="1071546"/>
            <a:ext cx="3786214" cy="3690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428596" y="214290"/>
            <a:ext cx="8286808" cy="4000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428596" y="571480"/>
            <a:ext cx="8286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l-PL" b="1" dirty="0" smtClean="0"/>
              <a:t>Raycast</a:t>
            </a:r>
            <a:r>
              <a:rPr lang="pl-PL" dirty="0" smtClean="0"/>
              <a:t> to niewidoczna linia prowadzona z punktu A do punktu B w świecie gry. Najważniejszy element </a:t>
            </a:r>
            <a:r>
              <a:rPr lang="pl-PL" dirty="0" err="1" smtClean="0"/>
              <a:t>raycast</a:t>
            </a:r>
            <a:r>
              <a:rPr lang="pl-PL" dirty="0" smtClean="0"/>
              <a:t> jest taki, że ta niewidoczna linia(promień) może zwracać przydatne nam informacje o obiektach, które zostały trafione przez ten promień. Jeżeli chcemy </a:t>
            </a:r>
            <a:r>
              <a:rPr lang="pl-PL" dirty="0" err="1" smtClean="0"/>
              <a:t>zarjestrować</a:t>
            </a:r>
            <a:r>
              <a:rPr lang="pl-PL" dirty="0" smtClean="0"/>
              <a:t> trafienie promieniem to oczywiście musimy do tych obiektów dodać komponenty </a:t>
            </a:r>
            <a:r>
              <a:rPr lang="pl-PL" dirty="0" err="1" smtClean="0"/>
              <a:t>Collider</a:t>
            </a:r>
            <a:r>
              <a:rPr lang="pl-PL" dirty="0" smtClean="0"/>
              <a:t>. Prędkość promienia możemy sobie zdefiniować sami.</a:t>
            </a:r>
          </a:p>
          <a:p>
            <a:pPr marL="342900" indent="-342900"/>
            <a:endParaRPr lang="pl-PL" dirty="0" smtClean="0"/>
          </a:p>
          <a:p>
            <a:pPr marL="342900" indent="-342900"/>
            <a:r>
              <a:rPr lang="pl-PL" dirty="0" smtClean="0"/>
              <a:t>Gdy promień trafi w obiekt otrzymujemy tą informację jako </a:t>
            </a:r>
            <a:r>
              <a:rPr lang="pl-PL" b="1" dirty="0" err="1" smtClean="0"/>
              <a:t>RaycastHit</a:t>
            </a:r>
            <a:r>
              <a:rPr lang="pl-PL" dirty="0" smtClean="0"/>
              <a:t>. Trafienie to może nam powiedzieć o takich rzeczach jak: w jakim dokładnie punkcie został trafiony obiekt, długość promienia, punkt w którym trafienie zaszło.  </a:t>
            </a:r>
            <a:endParaRPr lang="pl-PL" sz="1600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1163" y="4643446"/>
            <a:ext cx="5781675" cy="1323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crip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52" y="1978752"/>
            <a:ext cx="6896249" cy="38791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500034" y="785794"/>
            <a:ext cx="8286808" cy="8572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Raycast (</a:t>
            </a:r>
            <a:r>
              <a:rPr lang="pl-PL" dirty="0" err="1" smtClean="0"/>
              <a:t>renderowana</a:t>
            </a:r>
            <a:r>
              <a:rPr lang="pl-PL" dirty="0" smtClean="0"/>
              <a:t> linia)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247013" y="6143644"/>
            <a:ext cx="889698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l-PL" sz="1400" dirty="0" smtClean="0">
                <a:solidFill>
                  <a:schemeClr val="bg1"/>
                </a:solidFill>
              </a:rPr>
              <a:t>Źródło: </a:t>
            </a:r>
            <a:r>
              <a:rPr lang="pl-PL" sz="1400" dirty="0" smtClean="0">
                <a:solidFill>
                  <a:schemeClr val="bg1"/>
                </a:solidFill>
                <a:hlinkClick r:id="rId3"/>
              </a:rPr>
              <a:t>https://unity3d.com/</a:t>
            </a:r>
            <a:r>
              <a:rPr lang="pl-PL" sz="1400" dirty="0" err="1" smtClean="0">
                <a:solidFill>
                  <a:schemeClr val="bg1"/>
                </a:solidFill>
                <a:hlinkClick r:id="rId3"/>
              </a:rPr>
              <a:t>learn</a:t>
            </a:r>
            <a:r>
              <a:rPr lang="pl-PL" sz="1400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pl-PL" sz="1400" dirty="0" err="1" smtClean="0">
                <a:solidFill>
                  <a:schemeClr val="bg1"/>
                </a:solidFill>
                <a:hlinkClick r:id="rId3"/>
              </a:rPr>
              <a:t>tutorials</a:t>
            </a:r>
            <a:r>
              <a:rPr lang="pl-PL" sz="1400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pl-PL" sz="1400" dirty="0" err="1" smtClean="0">
                <a:solidFill>
                  <a:schemeClr val="bg1"/>
                </a:solidFill>
                <a:hlinkClick r:id="rId3"/>
              </a:rPr>
              <a:t>projects</a:t>
            </a:r>
            <a:r>
              <a:rPr lang="pl-PL" sz="1400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pl-PL" sz="1400" dirty="0" err="1" smtClean="0">
                <a:solidFill>
                  <a:schemeClr val="bg1"/>
                </a:solidFill>
                <a:hlinkClick r:id="rId3"/>
              </a:rPr>
              <a:t>lets-try-assignments</a:t>
            </a:r>
            <a:r>
              <a:rPr lang="pl-PL" sz="1400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pl-PL" sz="1400" dirty="0" err="1" smtClean="0">
                <a:solidFill>
                  <a:schemeClr val="bg1"/>
                </a:solidFill>
                <a:hlinkClick r:id="rId3"/>
              </a:rPr>
              <a:t>lets-try-shooting-raycasts-article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15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6" name="Picture 6" descr="Znalezione obrazy dla zapytania call of duty charact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6500826" y="1214422"/>
            <a:ext cx="2357454" cy="2737862"/>
          </a:xfrm>
          <a:prstGeom prst="rect">
            <a:avLst/>
          </a:prstGeom>
          <a:noFill/>
        </p:spPr>
      </p:pic>
      <p:sp>
        <p:nvSpPr>
          <p:cNvPr id="4" name="Prostokąt 3"/>
          <p:cNvSpPr/>
          <p:nvPr/>
        </p:nvSpPr>
        <p:spPr>
          <a:xfrm>
            <a:off x="214282" y="142852"/>
            <a:ext cx="8715436" cy="8572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Dlaczego warto </a:t>
            </a:r>
            <a:r>
              <a:rPr lang="pl-PL" dirty="0" smtClean="0"/>
              <a:t>wykorzystać Raycast w </a:t>
            </a:r>
            <a:r>
              <a:rPr lang="pl-PL" b="1" dirty="0" smtClean="0"/>
              <a:t>FPS</a:t>
            </a:r>
            <a:r>
              <a:rPr lang="pl-PL" dirty="0" smtClean="0"/>
              <a:t>?</a:t>
            </a:r>
            <a:endParaRPr lang="pl-PL" dirty="0"/>
          </a:p>
        </p:txBody>
      </p:sp>
      <p:pic>
        <p:nvPicPr>
          <p:cNvPr id="40962" name="Picture 2" descr="Podobny obraz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195978"/>
            <a:ext cx="5286412" cy="3304592"/>
          </a:xfrm>
          <a:prstGeom prst="rect">
            <a:avLst/>
          </a:prstGeom>
          <a:noFill/>
        </p:spPr>
      </p:pic>
      <p:pic>
        <p:nvPicPr>
          <p:cNvPr id="40964" name="Picture 4" descr="Znalezione obrazy dla zapytania call of duty soa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12" y="3214686"/>
            <a:ext cx="5934075" cy="3362326"/>
          </a:xfrm>
          <a:prstGeom prst="rect">
            <a:avLst/>
          </a:prstGeom>
          <a:noFill/>
        </p:spPr>
      </p:pic>
      <p:pic>
        <p:nvPicPr>
          <p:cNvPr id="40968" name="Picture 8" descr="Znalezione obrazy dla zapytania FP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000611"/>
            <a:ext cx="1857388" cy="1857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115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Znalezione obrazy dla zapytania C# me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642918"/>
            <a:ext cx="6096000" cy="552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Znalezione obrazy dla zapytania counter strike hitbox bod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5643602" cy="4849972"/>
          </a:xfrm>
          <a:prstGeom prst="rect">
            <a:avLst/>
          </a:prstGeom>
          <a:noFill/>
        </p:spPr>
      </p:pic>
      <p:sp>
        <p:nvSpPr>
          <p:cNvPr id="7" name="Prostokąt 6"/>
          <p:cNvSpPr/>
          <p:nvPr/>
        </p:nvSpPr>
        <p:spPr>
          <a:xfrm>
            <a:off x="500034" y="214290"/>
            <a:ext cx="8286808" cy="8572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Efektywne i obliczeniowo-przyjazne ocenianie trafień</a:t>
            </a:r>
            <a:endParaRPr lang="pl-PL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7000892" y="2786058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 smtClean="0">
                <a:solidFill>
                  <a:schemeClr val="bg1"/>
                </a:solidFill>
              </a:rPr>
              <a:t>200% * obrażenia</a:t>
            </a:r>
            <a:endParaRPr lang="pl-PL" sz="1600" dirty="0">
              <a:solidFill>
                <a:schemeClr val="bg1"/>
              </a:solidFill>
            </a:endParaRPr>
          </a:p>
        </p:txBody>
      </p:sp>
      <p:sp>
        <p:nvSpPr>
          <p:cNvPr id="22" name="pole tekstowe 21"/>
          <p:cNvSpPr txBox="1"/>
          <p:nvPr/>
        </p:nvSpPr>
        <p:spPr>
          <a:xfrm>
            <a:off x="7000892" y="3214686"/>
            <a:ext cx="1638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 smtClean="0">
                <a:solidFill>
                  <a:schemeClr val="bg1"/>
                </a:solidFill>
              </a:rPr>
              <a:t>50% * obrażenia</a:t>
            </a:r>
            <a:endParaRPr lang="pl-PL" sz="1600" dirty="0">
              <a:solidFill>
                <a:schemeClr val="bg1"/>
              </a:solidFill>
            </a:endParaRPr>
          </a:p>
        </p:txBody>
      </p:sp>
      <p:cxnSp>
        <p:nvCxnSpPr>
          <p:cNvPr id="23" name="Łącznik prosty 22"/>
          <p:cNvCxnSpPr/>
          <p:nvPr/>
        </p:nvCxnSpPr>
        <p:spPr>
          <a:xfrm rot="5400000">
            <a:off x="6501620" y="3785396"/>
            <a:ext cx="285752" cy="158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pole tekstowe 24"/>
          <p:cNvSpPr txBox="1"/>
          <p:nvPr/>
        </p:nvSpPr>
        <p:spPr>
          <a:xfrm>
            <a:off x="7000892" y="3643314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smtClean="0">
                <a:solidFill>
                  <a:schemeClr val="bg1"/>
                </a:solidFill>
              </a:rPr>
              <a:t>70% * obrażenia</a:t>
            </a:r>
            <a:endParaRPr lang="pl-PL" sz="1600" dirty="0">
              <a:solidFill>
                <a:schemeClr val="bg1"/>
              </a:solidFill>
            </a:endParaRPr>
          </a:p>
        </p:txBody>
      </p:sp>
      <p:cxnSp>
        <p:nvCxnSpPr>
          <p:cNvPr id="40" name="Łącznik prosty 39"/>
          <p:cNvCxnSpPr/>
          <p:nvPr/>
        </p:nvCxnSpPr>
        <p:spPr>
          <a:xfrm rot="5400000">
            <a:off x="6358744" y="3785396"/>
            <a:ext cx="285752" cy="1588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Łącznik prosty 41"/>
          <p:cNvCxnSpPr/>
          <p:nvPr/>
        </p:nvCxnSpPr>
        <p:spPr>
          <a:xfrm rot="5400000">
            <a:off x="6787372" y="3356768"/>
            <a:ext cx="285752" cy="158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Łącznik prosty 42"/>
          <p:cNvCxnSpPr/>
          <p:nvPr/>
        </p:nvCxnSpPr>
        <p:spPr>
          <a:xfrm rot="5400000">
            <a:off x="6644496" y="3356768"/>
            <a:ext cx="285752" cy="1588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Łącznik prosty 43"/>
          <p:cNvCxnSpPr/>
          <p:nvPr/>
        </p:nvCxnSpPr>
        <p:spPr>
          <a:xfrm rot="5400000">
            <a:off x="6501620" y="3356768"/>
            <a:ext cx="285752" cy="1588"/>
          </a:xfrm>
          <a:prstGeom prst="line">
            <a:avLst/>
          </a:prstGeom>
          <a:ln w="76200">
            <a:solidFill>
              <a:srgbClr val="FF00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Łącznik prosty 44"/>
          <p:cNvCxnSpPr/>
          <p:nvPr/>
        </p:nvCxnSpPr>
        <p:spPr>
          <a:xfrm rot="5400000">
            <a:off x="6358744" y="3356768"/>
            <a:ext cx="285752" cy="15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Łącznik prosty 45"/>
          <p:cNvCxnSpPr/>
          <p:nvPr/>
        </p:nvCxnSpPr>
        <p:spPr>
          <a:xfrm rot="5400000">
            <a:off x="6358744" y="2928140"/>
            <a:ext cx="285752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Znalezione obrazy dla zapytania counter strike shoot wood effe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928670"/>
            <a:ext cx="4447201" cy="2500330"/>
          </a:xfrm>
          <a:prstGeom prst="rect">
            <a:avLst/>
          </a:prstGeom>
          <a:noFill/>
        </p:spPr>
      </p:pic>
      <p:pic>
        <p:nvPicPr>
          <p:cNvPr id="44036" name="Picture 4" descr="Podobny obraz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594" y="929346"/>
            <a:ext cx="4446000" cy="2499654"/>
          </a:xfrm>
          <a:prstGeom prst="rect">
            <a:avLst/>
          </a:prstGeom>
          <a:noFill/>
        </p:spPr>
      </p:pic>
      <p:pic>
        <p:nvPicPr>
          <p:cNvPr id="44038" name="Picture 6" descr="Podobny obraz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9000" y="3714752"/>
            <a:ext cx="4446000" cy="2499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42844" y="214290"/>
            <a:ext cx="4286280" cy="6500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r>
              <a:rPr lang="pl-PL" dirty="0" smtClean="0"/>
              <a:t>Zaprojektowaliśmy grę FPS gdzie każdy pocisk z broni jest generowany jako instancja obiektu </a:t>
            </a:r>
            <a:r>
              <a:rPr lang="pl-PL" dirty="0" err="1" smtClean="0"/>
              <a:t>bullet</a:t>
            </a:r>
            <a:r>
              <a:rPr lang="pl-PL" dirty="0" smtClean="0"/>
              <a:t>. Mamy broń, która ma w komorze 30 pocisków, wystrzeliwuje 800/minutę. Graczy na mapie jest 20.  </a:t>
            </a:r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r>
              <a:rPr lang="pl-PL" b="1" dirty="0" smtClean="0"/>
              <a:t>Efekt: </a:t>
            </a:r>
            <a:r>
              <a:rPr lang="pl-PL" dirty="0" smtClean="0"/>
              <a:t>mała wydajność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42844" y="548326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 err="1" smtClean="0"/>
              <a:t>Instantiate</a:t>
            </a:r>
            <a:endParaRPr lang="pl-PL" sz="2400" dirty="0"/>
          </a:p>
        </p:txBody>
      </p:sp>
      <p:sp>
        <p:nvSpPr>
          <p:cNvPr id="7" name="Prostokąt 6"/>
          <p:cNvSpPr/>
          <p:nvPr/>
        </p:nvSpPr>
        <p:spPr>
          <a:xfrm>
            <a:off x="4714876" y="214290"/>
            <a:ext cx="4286280" cy="6500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r>
              <a:rPr lang="pl-PL" dirty="0" smtClean="0"/>
              <a:t>Zaprojektowaliśmy grę FPS gdzie wystrzał z broni jest generowany jako Raycast. Mamy broń, która ma w komorze 30 pocisków, wystrzeliwuje 800/minutę. Graczy na mapie jest 20.</a:t>
            </a:r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dirty="0" smtClean="0"/>
          </a:p>
          <a:p>
            <a:pPr algn="ctr"/>
            <a:endParaRPr lang="pl-PL" b="1" dirty="0" smtClean="0"/>
          </a:p>
          <a:p>
            <a:pPr algn="ctr"/>
            <a:r>
              <a:rPr lang="pl-PL" b="1" dirty="0" smtClean="0"/>
              <a:t>Efekt: </a:t>
            </a:r>
            <a:r>
              <a:rPr lang="pl-PL" dirty="0" smtClean="0"/>
              <a:t>duża wydajność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4714876" y="500042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 smtClean="0"/>
              <a:t>Raycast</a:t>
            </a:r>
            <a:endParaRPr lang="pl-PL" sz="2400" dirty="0"/>
          </a:p>
        </p:txBody>
      </p:sp>
      <p:pic>
        <p:nvPicPr>
          <p:cNvPr id="45058" name="Picture 2" descr="Znalezione obrazy dla zapytania greater than symbo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2928926" y="2714620"/>
            <a:ext cx="3048000" cy="3048001"/>
          </a:xfrm>
          <a:prstGeom prst="rect">
            <a:avLst/>
          </a:prstGeom>
          <a:noFill/>
        </p:spPr>
      </p:pic>
      <p:pic>
        <p:nvPicPr>
          <p:cNvPr id="45060" name="Picture 4" descr="Znalezione obrazy dla zapytania sad compu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214686"/>
            <a:ext cx="2357454" cy="2357454"/>
          </a:xfrm>
          <a:prstGeom prst="rect">
            <a:avLst/>
          </a:prstGeom>
          <a:noFill/>
        </p:spPr>
      </p:pic>
      <p:pic>
        <p:nvPicPr>
          <p:cNvPr id="45062" name="Picture 6" descr="Znalezione obrazy dla zapytania happy compu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286124"/>
            <a:ext cx="2428892" cy="23188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5214942" y="1785926"/>
            <a:ext cx="3714776" cy="36433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 wypadku takiej broni warto się jednak zastanowić nad </a:t>
            </a:r>
            <a:r>
              <a:rPr lang="pl-PL" b="1" dirty="0" err="1" smtClean="0"/>
              <a:t>Instantiate</a:t>
            </a:r>
            <a:r>
              <a:rPr lang="pl-PL" b="1" dirty="0" smtClean="0"/>
              <a:t>... </a:t>
            </a:r>
            <a:endParaRPr lang="pl-PL" b="1" dirty="0"/>
          </a:p>
        </p:txBody>
      </p:sp>
      <p:pic>
        <p:nvPicPr>
          <p:cNvPr id="50178" name="Picture 2" descr="Znalezione obrazy dla zapytania R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3116"/>
            <a:ext cx="4643633" cy="2928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643042" y="857232"/>
            <a:ext cx="5715040" cy="474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1643042" y="4465274"/>
            <a:ext cx="571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 smtClean="0"/>
              <a:t>Uwagi z dokumentacji</a:t>
            </a:r>
            <a:endParaRPr lang="pl-PL" sz="2400" dirty="0"/>
          </a:p>
        </p:txBody>
      </p:sp>
      <p:pic>
        <p:nvPicPr>
          <p:cNvPr id="5122" name="Picture 2" descr="Znalezione obrazy dla zapytania icon tool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6116" y="1714488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643042" y="857232"/>
            <a:ext cx="5715040" cy="474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pl-PL" dirty="0" smtClean="0"/>
              <a:t> Najmniej obciążające </a:t>
            </a:r>
            <a:r>
              <a:rPr lang="pl-PL" dirty="0" err="1" smtClean="0"/>
              <a:t>collidery</a:t>
            </a:r>
            <a:r>
              <a:rPr lang="pl-PL" dirty="0" smtClean="0"/>
              <a:t> dla procesorów to </a:t>
            </a:r>
            <a:r>
              <a:rPr lang="pl-PL" b="1" dirty="0" smtClean="0"/>
              <a:t>prymitywy</a:t>
            </a:r>
          </a:p>
          <a:p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- Oszczędnie wykorzystuj </a:t>
            </a:r>
            <a:r>
              <a:rPr lang="pl-PL" dirty="0" err="1" smtClean="0"/>
              <a:t>Collidery</a:t>
            </a:r>
            <a:r>
              <a:rPr lang="pl-PL" dirty="0" smtClean="0"/>
              <a:t> typu </a:t>
            </a:r>
            <a:r>
              <a:rPr lang="pl-PL" b="1" dirty="0" err="1" smtClean="0"/>
              <a:t>Mesh</a:t>
            </a:r>
            <a:endParaRPr lang="pl-PL" b="1" dirty="0" smtClean="0"/>
          </a:p>
          <a:p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Dodawaj same </a:t>
            </a:r>
            <a:r>
              <a:rPr lang="pl-PL" dirty="0" err="1" smtClean="0"/>
              <a:t>Collidery</a:t>
            </a:r>
            <a:r>
              <a:rPr lang="pl-PL" dirty="0" smtClean="0"/>
              <a:t> (bez </a:t>
            </a:r>
            <a:r>
              <a:rPr lang="pl-PL" dirty="0" err="1" smtClean="0"/>
              <a:t>Rigidbody</a:t>
            </a:r>
            <a:r>
              <a:rPr lang="pl-PL" dirty="0" smtClean="0"/>
              <a:t>) aby stworzyć podłogę, ściany i inne elementy na scenie, które nie zmieniają swojego położenia</a:t>
            </a:r>
          </a:p>
          <a:p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</a:t>
            </a:r>
            <a:r>
              <a:rPr lang="pl-PL" dirty="0" err="1" smtClean="0"/>
              <a:t>Collidery</a:t>
            </a:r>
            <a:r>
              <a:rPr lang="pl-PL" dirty="0" smtClean="0"/>
              <a:t>, które są na elementach z </a:t>
            </a:r>
            <a:r>
              <a:rPr lang="pl-PL" dirty="0" err="1" smtClean="0"/>
              <a:t>Rigidbody</a:t>
            </a:r>
            <a:r>
              <a:rPr lang="pl-PL" dirty="0" smtClean="0"/>
              <a:t> traktujemy jako </a:t>
            </a:r>
            <a:r>
              <a:rPr lang="pl-PL" b="1" dirty="0" err="1" smtClean="0"/>
              <a:t>dynamic</a:t>
            </a:r>
            <a:r>
              <a:rPr lang="pl-PL" b="1" dirty="0" smtClean="0"/>
              <a:t> </a:t>
            </a:r>
            <a:r>
              <a:rPr lang="pl-PL" b="1" dirty="0" err="1" smtClean="0"/>
              <a:t>Colliders</a:t>
            </a:r>
            <a:r>
              <a:rPr lang="pl-PL" dirty="0" smtClean="0"/>
              <a:t> </a:t>
            </a:r>
          </a:p>
          <a:p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Do </a:t>
            </a:r>
            <a:r>
              <a:rPr lang="pl-PL" dirty="0" err="1" smtClean="0"/>
              <a:t>Colliderów</a:t>
            </a:r>
            <a:r>
              <a:rPr lang="pl-PL" dirty="0" smtClean="0"/>
              <a:t> powinniśmy dodawać materiały jak ma oddziaływać inny obiekt, który z tym </a:t>
            </a:r>
            <a:r>
              <a:rPr lang="pl-PL" dirty="0" err="1" smtClean="0"/>
              <a:t>Colliderem</a:t>
            </a:r>
            <a:r>
              <a:rPr lang="pl-PL" dirty="0" smtClean="0"/>
              <a:t> wejdzie w interakcje (np. odbije się)</a:t>
            </a:r>
          </a:p>
          <a:p>
            <a:pPr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643042" y="857232"/>
            <a:ext cx="5715040" cy="474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1643042" y="4465274"/>
            <a:ext cx="57150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/>
              <a:t>Czym jest </a:t>
            </a:r>
            <a:r>
              <a:rPr lang="pl-PL" sz="2800" dirty="0" smtClean="0"/>
              <a:t>kolizja?</a:t>
            </a:r>
          </a:p>
          <a:p>
            <a:pPr marL="342900" indent="-342900" algn="ctr"/>
            <a:endParaRPr lang="pl-PL" sz="2400" dirty="0"/>
          </a:p>
        </p:txBody>
      </p:sp>
      <p:pic>
        <p:nvPicPr>
          <p:cNvPr id="5122" name="Picture 2" descr="Znalezione obrazy dla zapytania icon tool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6116" y="1714488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[crop output image]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908" y="4929198"/>
            <a:ext cx="3248025" cy="1381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4" descr="Znalezione obrazy dla zapytania collision in g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5" y="260649"/>
            <a:ext cx="7717641" cy="3816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wiazda 10-ramienna 7"/>
          <p:cNvSpPr/>
          <p:nvPr/>
        </p:nvSpPr>
        <p:spPr>
          <a:xfrm>
            <a:off x="83475" y="1736811"/>
            <a:ext cx="851852" cy="864096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/>
          <p:cNvSpPr txBox="1"/>
          <p:nvPr/>
        </p:nvSpPr>
        <p:spPr>
          <a:xfrm>
            <a:off x="301164" y="1845695"/>
            <a:ext cx="416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1</a:t>
            </a:r>
            <a:endParaRPr lang="pl-PL" sz="3600" dirty="0"/>
          </a:p>
        </p:txBody>
      </p:sp>
      <p:sp>
        <p:nvSpPr>
          <p:cNvPr id="10" name="Gwiazda 10-ramienna 9"/>
          <p:cNvSpPr/>
          <p:nvPr/>
        </p:nvSpPr>
        <p:spPr>
          <a:xfrm>
            <a:off x="928662" y="5072074"/>
            <a:ext cx="851852" cy="864096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/>
          <p:cNvSpPr txBox="1"/>
          <p:nvPr/>
        </p:nvSpPr>
        <p:spPr>
          <a:xfrm>
            <a:off x="1146351" y="5180958"/>
            <a:ext cx="416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2</a:t>
            </a:r>
          </a:p>
        </p:txBody>
      </p:sp>
      <p:pic>
        <p:nvPicPr>
          <p:cNvPr id="11266" name="Picture 2" descr="Znalezione obrazy dla zapytania collision no collision unity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4500570"/>
            <a:ext cx="8096250" cy="2266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0296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643042" y="857232"/>
            <a:ext cx="5715040" cy="474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1643042" y="4465274"/>
            <a:ext cx="57150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pl-PL" sz="2800" dirty="0"/>
              <a:t>Czym jest </a:t>
            </a:r>
            <a:r>
              <a:rPr lang="pl-PL" sz="2800" dirty="0" err="1" smtClean="0"/>
              <a:t>Collider</a:t>
            </a:r>
            <a:r>
              <a:rPr lang="pl-PL" sz="2800" dirty="0" smtClean="0"/>
              <a:t>?</a:t>
            </a:r>
          </a:p>
          <a:p>
            <a:pPr marL="342900" indent="-342900" algn="ctr"/>
            <a:endParaRPr lang="pl-PL" sz="2400" dirty="0"/>
          </a:p>
        </p:txBody>
      </p:sp>
      <p:pic>
        <p:nvPicPr>
          <p:cNvPr id="5122" name="Picture 2" descr="Znalezione obrazy dla zapytania icon tool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6116" y="1714488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1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85852" y="1500174"/>
            <a:ext cx="6572296" cy="28575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 smtClean="0"/>
              <a:t>Z dokumentacji Unity dowiadujemy się, że….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b="1" dirty="0" err="1" smtClean="0"/>
              <a:t>Collider</a:t>
            </a:r>
            <a:r>
              <a:rPr lang="pl-PL" dirty="0" smtClean="0"/>
              <a:t> </a:t>
            </a:r>
            <a:r>
              <a:rPr lang="pl-PL" sz="1600" i="1" dirty="0" smtClean="0">
                <a:latin typeface="+mj-lt"/>
              </a:rPr>
              <a:t>definiuje kształt obiektu na potrzeby kolizji. </a:t>
            </a:r>
            <a:r>
              <a:rPr lang="pl-PL" sz="1600" i="1" dirty="0" err="1" smtClean="0">
                <a:latin typeface="+mj-lt"/>
              </a:rPr>
              <a:t>Collider</a:t>
            </a:r>
            <a:r>
              <a:rPr lang="pl-PL" sz="1600" i="1" dirty="0" smtClean="0">
                <a:latin typeface="+mj-lt"/>
              </a:rPr>
              <a:t>, który jest niewidoczny nie musi mieć dokładnie takiego samego kształtu jaki ma obiekt. Tak naprawdę przybliżony kształt kolizji jest bardziej skuteczny i przede wszystkim lżejszy do „przetrawienia” dla procesora niż taki, który perfekcyjnie odwzorowuje model. </a:t>
            </a:r>
            <a:r>
              <a:rPr lang="pl-PL" dirty="0" smtClean="0"/>
              <a:t/>
            </a:r>
            <a:br>
              <a:rPr lang="pl-PL" dirty="0" smtClean="0"/>
            </a:b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500570"/>
            <a:ext cx="75057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Prostokąt 4"/>
          <p:cNvSpPr/>
          <p:nvPr/>
        </p:nvSpPr>
        <p:spPr>
          <a:xfrm>
            <a:off x="1285852" y="214290"/>
            <a:ext cx="6572296" cy="10715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 smtClean="0"/>
              <a:t>Collider</a:t>
            </a:r>
            <a:r>
              <a:rPr lang="pl-PL" dirty="0" smtClean="0"/>
              <a:t> to komponent, który możemy podpiąć pod obiekt żeby mógł wchodzić w interakcję z innymi obiektami, które mają </a:t>
            </a:r>
            <a:r>
              <a:rPr lang="pl-PL" dirty="0" err="1" smtClean="0"/>
              <a:t>collider’y</a:t>
            </a:r>
            <a:endParaRPr lang="pl-PL" dirty="0"/>
          </a:p>
        </p:txBody>
      </p:sp>
      <p:sp>
        <p:nvSpPr>
          <p:cNvPr id="6" name="Gwiazda 10-ramienna 5"/>
          <p:cNvSpPr/>
          <p:nvPr/>
        </p:nvSpPr>
        <p:spPr>
          <a:xfrm>
            <a:off x="214282" y="285728"/>
            <a:ext cx="851852" cy="864096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/>
          <p:cNvSpPr txBox="1"/>
          <p:nvPr/>
        </p:nvSpPr>
        <p:spPr>
          <a:xfrm>
            <a:off x="431971" y="394612"/>
            <a:ext cx="416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1</a:t>
            </a:r>
            <a:endParaRPr lang="pl-PL" sz="3600" dirty="0"/>
          </a:p>
        </p:txBody>
      </p:sp>
      <p:sp>
        <p:nvSpPr>
          <p:cNvPr id="8" name="Gwiazda 10-ramienna 7"/>
          <p:cNvSpPr/>
          <p:nvPr/>
        </p:nvSpPr>
        <p:spPr>
          <a:xfrm>
            <a:off x="285720" y="2214554"/>
            <a:ext cx="851852" cy="864096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/>
          <p:cNvSpPr txBox="1"/>
          <p:nvPr/>
        </p:nvSpPr>
        <p:spPr>
          <a:xfrm>
            <a:off x="503409" y="2323438"/>
            <a:ext cx="416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/>
              <a:t>2</a:t>
            </a:r>
            <a:endParaRPr lang="pl-PL" sz="3600" dirty="0"/>
          </a:p>
        </p:txBody>
      </p:sp>
    </p:spTree>
    <p:extLst>
      <p:ext uri="{BB962C8B-B14F-4D97-AF65-F5344CB8AC3E}">
        <p14:creationId xmlns="" xmlns:p14="http://schemas.microsoft.com/office/powerpoint/2010/main" val="341042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714480" y="2643182"/>
            <a:ext cx="6572296" cy="27146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 smtClean="0"/>
              <a:t>Aby </a:t>
            </a:r>
            <a:r>
              <a:rPr lang="pl-PL" b="1" dirty="0" err="1" smtClean="0"/>
              <a:t>Collider</a:t>
            </a:r>
            <a:r>
              <a:rPr lang="pl-PL" dirty="0" smtClean="0"/>
              <a:t> jednego obiektu zachodził w interakcję z innym </a:t>
            </a:r>
            <a:r>
              <a:rPr lang="pl-PL" dirty="0" err="1" smtClean="0"/>
              <a:t>Colliderem</a:t>
            </a:r>
            <a:r>
              <a:rPr lang="pl-PL" dirty="0" smtClean="0"/>
              <a:t> przynajmniej jeden z nich musi mieć przypięty komponent </a:t>
            </a:r>
            <a:r>
              <a:rPr lang="pl-PL" dirty="0" err="1" smtClean="0"/>
              <a:t>Rigidbody</a:t>
            </a:r>
            <a:r>
              <a:rPr lang="pl-PL" dirty="0" smtClean="0"/>
              <a:t>. </a:t>
            </a:r>
          </a:p>
          <a:p>
            <a:endParaRPr lang="pl-PL" dirty="0" smtClean="0"/>
          </a:p>
          <a:p>
            <a:r>
              <a:rPr lang="pl-PL" dirty="0" smtClean="0"/>
              <a:t>*Najlepszym rozwiązaniem jest używanie samych </a:t>
            </a:r>
            <a:r>
              <a:rPr lang="pl-PL" dirty="0" err="1" smtClean="0"/>
              <a:t>Colliderów</a:t>
            </a:r>
            <a:r>
              <a:rPr lang="pl-PL" dirty="0" smtClean="0"/>
              <a:t> w obiektach statycznych, obiektach, które nie zmieniają swojego położenia.</a:t>
            </a:r>
            <a:endParaRPr lang="pl-PL" dirty="0"/>
          </a:p>
        </p:txBody>
      </p:sp>
      <p:pic>
        <p:nvPicPr>
          <p:cNvPr id="6148" name="Picture 4" descr="Znalezione obrazy dla zapytania w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2571768" cy="2571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1042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2786050" y="500042"/>
            <a:ext cx="5929354" cy="55007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 smtClean="0"/>
              <a:t>Wyróżniamy 3 podstawowe konfiguracje </a:t>
            </a:r>
            <a:r>
              <a:rPr lang="pl-PL" dirty="0" err="1" smtClean="0"/>
              <a:t>Colliderów</a:t>
            </a: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1        </a:t>
            </a:r>
            <a:r>
              <a:rPr lang="pl-PL" b="1" dirty="0" err="1" smtClean="0"/>
              <a:t>Static</a:t>
            </a:r>
            <a:r>
              <a:rPr lang="pl-PL" b="1" dirty="0" smtClean="0"/>
              <a:t> </a:t>
            </a:r>
            <a:r>
              <a:rPr lang="pl-PL" b="1" dirty="0" err="1" smtClean="0"/>
              <a:t>Collider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     Obiekt posiada </a:t>
            </a:r>
            <a:r>
              <a:rPr lang="pl-PL" dirty="0" err="1" smtClean="0"/>
              <a:t>Collider</a:t>
            </a:r>
            <a:r>
              <a:rPr lang="pl-PL" dirty="0" smtClean="0"/>
              <a:t> ale nie ma </a:t>
            </a:r>
            <a:r>
              <a:rPr lang="pl-PL" dirty="0" err="1" smtClean="0"/>
              <a:t>Rigidbody</a:t>
            </a:r>
            <a:r>
              <a:rPr lang="pl-PL" dirty="0" smtClean="0"/>
              <a:t>          (używamy do statycznych obiektów)</a:t>
            </a:r>
          </a:p>
          <a:p>
            <a:endParaRPr lang="pl-PL" dirty="0" smtClean="0"/>
          </a:p>
          <a:p>
            <a:r>
              <a:rPr lang="pl-PL" dirty="0" smtClean="0"/>
              <a:t>2)      </a:t>
            </a:r>
            <a:r>
              <a:rPr lang="pl-PL" b="1" dirty="0" err="1" smtClean="0"/>
              <a:t>Rigidbody</a:t>
            </a:r>
            <a:r>
              <a:rPr lang="pl-PL" b="1" dirty="0" smtClean="0"/>
              <a:t> </a:t>
            </a:r>
            <a:r>
              <a:rPr lang="pl-PL" b="1" dirty="0" err="1" smtClean="0"/>
              <a:t>Collider</a:t>
            </a:r>
            <a:endParaRPr lang="pl-PL" b="1" dirty="0" smtClean="0"/>
          </a:p>
          <a:p>
            <a:r>
              <a:rPr lang="pl-PL" dirty="0" smtClean="0"/>
              <a:t>         Obiekt posiada </a:t>
            </a:r>
            <a:r>
              <a:rPr lang="pl-PL" dirty="0" err="1" smtClean="0"/>
              <a:t>Collider</a:t>
            </a:r>
            <a:r>
              <a:rPr lang="pl-PL" dirty="0" smtClean="0"/>
              <a:t> i </a:t>
            </a:r>
            <a:r>
              <a:rPr lang="pl-PL" dirty="0" err="1" smtClean="0"/>
              <a:t>Rigidbody</a:t>
            </a:r>
            <a:r>
              <a:rPr lang="pl-PL" dirty="0" smtClean="0"/>
              <a:t> (używamy do np. postaci, które </a:t>
            </a:r>
            <a:r>
              <a:rPr lang="pl-PL" dirty="0" err="1" smtClean="0"/>
              <a:t>wykonuja</a:t>
            </a:r>
            <a:r>
              <a:rPr lang="pl-PL" dirty="0" smtClean="0"/>
              <a:t> jakieś interakcje np. atak)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3)      </a:t>
            </a:r>
            <a:r>
              <a:rPr lang="pl-PL" b="1" dirty="0" err="1" smtClean="0"/>
              <a:t>Kinematic</a:t>
            </a:r>
            <a:r>
              <a:rPr lang="pl-PL" b="1" dirty="0" smtClean="0"/>
              <a:t> </a:t>
            </a:r>
            <a:r>
              <a:rPr lang="pl-PL" b="1" dirty="0" err="1" smtClean="0"/>
              <a:t>Rigidbody</a:t>
            </a:r>
            <a:r>
              <a:rPr lang="pl-PL" b="1" dirty="0" smtClean="0"/>
              <a:t> </a:t>
            </a:r>
            <a:r>
              <a:rPr lang="pl-PL" b="1" dirty="0" err="1" smtClean="0"/>
              <a:t>Collider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        Obiekt posiada </a:t>
            </a:r>
            <a:r>
              <a:rPr lang="pl-PL" dirty="0" err="1" smtClean="0"/>
              <a:t>Collider</a:t>
            </a:r>
            <a:r>
              <a:rPr lang="pl-PL" dirty="0" smtClean="0"/>
              <a:t> i </a:t>
            </a:r>
            <a:r>
              <a:rPr lang="pl-PL" dirty="0" err="1" smtClean="0"/>
              <a:t>Rigidbody</a:t>
            </a:r>
            <a:r>
              <a:rPr lang="pl-PL" dirty="0" smtClean="0"/>
              <a:t> w którym body </a:t>
            </a:r>
            <a:r>
              <a:rPr lang="pl-PL" dirty="0" err="1" smtClean="0"/>
              <a:t>type</a:t>
            </a:r>
            <a:r>
              <a:rPr lang="pl-PL" dirty="0" smtClean="0"/>
              <a:t> jest ustawiony na </a:t>
            </a:r>
            <a:r>
              <a:rPr lang="pl-PL" dirty="0" err="1" smtClean="0"/>
              <a:t>Kinematic</a:t>
            </a:r>
            <a:r>
              <a:rPr lang="pl-PL" dirty="0" smtClean="0"/>
              <a:t>. Używamy do takich obiektów jak drzwi – gdy np. normalnie jest to statyczny obiekt – nie zmienia swojego położenia, to gdy chcemy wejść z nimi w interakcję np. otwierając je to zamienia się w dynamiczny.  </a:t>
            </a:r>
            <a:endParaRPr lang="pl-PL" dirty="0"/>
          </a:p>
        </p:txBody>
      </p:sp>
      <p:pic>
        <p:nvPicPr>
          <p:cNvPr id="47106" name="Picture 2" descr="Podobny obraz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4346" y="1214422"/>
            <a:ext cx="3243803" cy="4429156"/>
          </a:xfrm>
          <a:prstGeom prst="rect">
            <a:avLst/>
          </a:prstGeom>
          <a:noFill/>
        </p:spPr>
      </p:pic>
      <p:sp>
        <p:nvSpPr>
          <p:cNvPr id="4" name="Gwiazda 10-ramienna 3"/>
          <p:cNvSpPr/>
          <p:nvPr/>
        </p:nvSpPr>
        <p:spPr>
          <a:xfrm>
            <a:off x="2643174" y="1357298"/>
            <a:ext cx="642942" cy="652183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/>
          <p:cNvSpPr txBox="1"/>
          <p:nvPr/>
        </p:nvSpPr>
        <p:spPr>
          <a:xfrm>
            <a:off x="2786050" y="1428736"/>
            <a:ext cx="416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1</a:t>
            </a:r>
            <a:endParaRPr lang="pl-PL" sz="2800" dirty="0"/>
          </a:p>
        </p:txBody>
      </p:sp>
      <p:sp>
        <p:nvSpPr>
          <p:cNvPr id="7" name="Gwiazda 10-ramienna 6"/>
          <p:cNvSpPr/>
          <p:nvPr/>
        </p:nvSpPr>
        <p:spPr>
          <a:xfrm>
            <a:off x="2643174" y="2500306"/>
            <a:ext cx="642942" cy="652183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/>
          <p:cNvSpPr txBox="1"/>
          <p:nvPr/>
        </p:nvSpPr>
        <p:spPr>
          <a:xfrm>
            <a:off x="2786050" y="2571744"/>
            <a:ext cx="416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2</a:t>
            </a:r>
            <a:endParaRPr lang="pl-PL" sz="2800" dirty="0"/>
          </a:p>
        </p:txBody>
      </p:sp>
      <p:sp>
        <p:nvSpPr>
          <p:cNvPr id="9" name="Gwiazda 10-ramienna 8"/>
          <p:cNvSpPr/>
          <p:nvPr/>
        </p:nvSpPr>
        <p:spPr>
          <a:xfrm>
            <a:off x="2643174" y="3571876"/>
            <a:ext cx="642942" cy="652183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/>
          <p:cNvSpPr txBox="1"/>
          <p:nvPr/>
        </p:nvSpPr>
        <p:spPr>
          <a:xfrm>
            <a:off x="2786050" y="3643314"/>
            <a:ext cx="416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3</a:t>
            </a:r>
            <a:endParaRPr lang="pl-PL" sz="2800" dirty="0"/>
          </a:p>
        </p:txBody>
      </p:sp>
    </p:spTree>
    <p:extLst>
      <p:ext uri="{BB962C8B-B14F-4D97-AF65-F5344CB8AC3E}">
        <p14:creationId xmlns="" xmlns:p14="http://schemas.microsoft.com/office/powerpoint/2010/main" val="341042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erzchołek">
  <a:themeElements>
    <a:clrScheme name="Wierzchołek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Wierzchołek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Wierzchołek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649</TotalTime>
  <Words>635</Words>
  <Application>Microsoft Office PowerPoint</Application>
  <PresentationFormat>Pokaz na ekranie (4:3)</PresentationFormat>
  <Paragraphs>116</Paragraphs>
  <Slides>35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36" baseType="lpstr">
      <vt:lpstr>Wierzchołek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  <vt:lpstr>Slajd 20</vt:lpstr>
      <vt:lpstr>Slajd 21</vt:lpstr>
      <vt:lpstr>Slajd 22</vt:lpstr>
      <vt:lpstr>Slajd 23</vt:lpstr>
      <vt:lpstr>Slajd 24</vt:lpstr>
      <vt:lpstr>Slajd 25</vt:lpstr>
      <vt:lpstr>Slajd 26</vt:lpstr>
      <vt:lpstr>Slajd 27</vt:lpstr>
      <vt:lpstr>Slajd 28</vt:lpstr>
      <vt:lpstr>Slajd 29</vt:lpstr>
      <vt:lpstr>Slajd 30</vt:lpstr>
      <vt:lpstr>Slajd 31</vt:lpstr>
      <vt:lpstr>Slajd 32</vt:lpstr>
      <vt:lpstr>Slajd 33</vt:lpstr>
      <vt:lpstr>Slajd 34</vt:lpstr>
      <vt:lpstr>Slajd 35</vt:lpstr>
    </vt:vector>
  </TitlesOfParts>
  <Company>AA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Kolizje</dc:title>
  <dc:creator>IP</dc:creator>
  <cp:lastModifiedBy>PI</cp:lastModifiedBy>
  <cp:revision>393</cp:revision>
  <dcterms:created xsi:type="dcterms:W3CDTF">2019-02-28T12:29:12Z</dcterms:created>
  <dcterms:modified xsi:type="dcterms:W3CDTF">2019-05-06T08:51:26Z</dcterms:modified>
</cp:coreProperties>
</file>